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01" r:id="rId3"/>
    <p:sldId id="299" r:id="rId4"/>
    <p:sldId id="302" r:id="rId5"/>
    <p:sldId id="298" r:id="rId6"/>
    <p:sldId id="289" r:id="rId7"/>
    <p:sldId id="294" r:id="rId8"/>
    <p:sldId id="285" r:id="rId9"/>
    <p:sldId id="263" r:id="rId1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ем" initials="А" lastIdx="1" clrIdx="0">
    <p:extLst>
      <p:ext uri="{19B8F6BF-5375-455C-9EA6-DF929625EA0E}">
        <p15:presenceInfo xmlns:p15="http://schemas.microsoft.com/office/powerpoint/2012/main" userId="Арте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3" autoAdjust="0"/>
    <p:restoredTop sz="94660"/>
  </p:normalViewPr>
  <p:slideViewPr>
    <p:cSldViewPr>
      <p:cViewPr varScale="1">
        <p:scale>
          <a:sx n="97" d="100"/>
          <a:sy n="97" d="100"/>
        </p:scale>
        <p:origin x="30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A25954-3C87-4256-8687-C30D418F89F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C73FA1-E8AF-4EDD-829F-19BDAEE4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4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CC78D96-C8D1-40FC-BE28-A6A5CACC423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05967-A8AF-4871-A099-A4E5C33B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47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5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0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7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5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7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6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2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5967-A8AF-4871-A099-A4E5C33BC7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3EC3-2C04-4018-8D3E-137719ED559F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5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1AD4-5AE8-4534-B190-DF88B974DDC1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A420-5AF4-4812-B8E2-91714DA96584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E1C6-01D5-4C62-8FEA-9E71EF1FE9C5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9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7E3-A954-4D29-963A-56A8C7AE585E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DC84-DF75-4456-8074-DC0F00C24460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EFDB-0633-4630-AAF0-7F2F009F17FF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9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A524-7A12-4DF6-8437-F0E58DBFE47A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2551-4D16-494B-9FB6-66F03889C3D8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B7A9-9606-49EE-831F-03B2944AB62E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E750-2AB3-414E-8AF4-8DB5B684594C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ычФЫФыФЫ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9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A96B-E23D-4FF8-8037-84FD03409F5B}" type="datetime1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ычФЫФыФЫ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E746-F9A7-4835-833F-357DE7B1B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mt@amastpl.ru" TargetMode="External"/><Relationship Id="rId4" Type="http://schemas.openxmlformats.org/officeDocument/2006/relationships/hyperlink" Target="mailto:ds@amastp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429684" cy="38576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AMAST POWER LINES</a:t>
            </a:r>
            <a:br>
              <a:rPr lang="ru-RU" dirty="0"/>
            </a:br>
            <a:r>
              <a:rPr lang="en-US" dirty="0"/>
              <a:t> </a:t>
            </a:r>
            <a:r>
              <a:rPr lang="ru-RU" dirty="0"/>
              <a:t>для автомагистрали М-12</a:t>
            </a:r>
            <a:br>
              <a:rPr lang="ru-RU" dirty="0"/>
            </a:br>
            <a:r>
              <a:rPr lang="ru-RU" sz="8800" dirty="0"/>
              <a:t>ГК </a:t>
            </a:r>
            <a:r>
              <a:rPr lang="ru-RU" sz="8800" dirty="0" err="1"/>
              <a:t>Автодор</a:t>
            </a:r>
            <a:endParaRPr lang="ru-RU" sz="8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6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2C62BD-4CC7-4BB2-BC58-F5720F801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0755" y="1493091"/>
            <a:ext cx="3539955" cy="302146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AMAST PL </a:t>
            </a:r>
            <a:r>
              <a:rPr lang="ru-RU" sz="2800" dirty="0"/>
              <a:t>предлагает четыре </a:t>
            </a:r>
            <a:r>
              <a:rPr lang="ru-RU" sz="2800" u="sng" dirty="0"/>
              <a:t>согласованных с </a:t>
            </a:r>
            <a:r>
              <a:rPr lang="ru-RU" sz="2800" dirty="0"/>
              <a:t>ПАО «</a:t>
            </a:r>
            <a:r>
              <a:rPr lang="ru-RU" sz="2800" dirty="0" err="1"/>
              <a:t>Россети</a:t>
            </a:r>
            <a:r>
              <a:rPr lang="ru-RU" sz="2800" dirty="0"/>
              <a:t>» унифицированных решения (ВЛ</a:t>
            </a:r>
            <a:r>
              <a:rPr lang="en-US" sz="2800" dirty="0"/>
              <a:t>-APL</a:t>
            </a:r>
            <a:r>
              <a:rPr lang="ru-RU" sz="2800" dirty="0"/>
              <a:t> и КЛ-</a:t>
            </a:r>
            <a:r>
              <a:rPr lang="en-US" sz="2800" dirty="0"/>
              <a:t>APL</a:t>
            </a:r>
            <a:r>
              <a:rPr lang="ru-RU" sz="2800" dirty="0"/>
              <a:t>) по </a:t>
            </a:r>
            <a:r>
              <a:rPr lang="ru-RU" sz="2800" dirty="0" err="1"/>
              <a:t>пересечкам</a:t>
            </a:r>
            <a:r>
              <a:rPr lang="ru-RU" sz="2800" dirty="0"/>
              <a:t> с автомобильными дорогами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6C17C-00AD-4621-BD10-C926CAAD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90" y="2097724"/>
            <a:ext cx="5054175" cy="3347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38CEF8-57EB-41C8-915F-FE8DA1C2A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90" y="707610"/>
            <a:ext cx="4824536" cy="1360109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5BA233C7-46C5-4416-8759-C797AA347782}"/>
              </a:ext>
            </a:extLst>
          </p:cNvPr>
          <p:cNvSpPr txBox="1">
            <a:spLocks/>
          </p:cNvSpPr>
          <p:nvPr/>
        </p:nvSpPr>
        <p:spPr>
          <a:xfrm>
            <a:off x="571472" y="0"/>
            <a:ext cx="598172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FF0000"/>
                </a:solidFill>
              </a:rPr>
              <a:t>ЛЭП – это 40% всех </a:t>
            </a:r>
            <a:r>
              <a:rPr lang="ru-RU" sz="3000" dirty="0" err="1">
                <a:solidFill>
                  <a:srgbClr val="FF0000"/>
                </a:solidFill>
              </a:rPr>
              <a:t>пересечек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BF488396-7E77-4D96-A539-9EAB74EB286D}"/>
              </a:ext>
            </a:extLst>
          </p:cNvPr>
          <p:cNvSpPr txBox="1">
            <a:spLocks/>
          </p:cNvSpPr>
          <p:nvPr/>
        </p:nvSpPr>
        <p:spPr>
          <a:xfrm>
            <a:off x="5013412" y="5486852"/>
            <a:ext cx="4104456" cy="5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Экономия на согласовании!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E7BFB8AB-5DCD-4210-A048-2B573BA7ECC4}"/>
              </a:ext>
            </a:extLst>
          </p:cNvPr>
          <p:cNvSpPr txBox="1">
            <a:spLocks/>
          </p:cNvSpPr>
          <p:nvPr/>
        </p:nvSpPr>
        <p:spPr>
          <a:xfrm>
            <a:off x="10555" y="5496358"/>
            <a:ext cx="468630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73% времени теряется на согласованиях с ПАО «</a:t>
            </a:r>
            <a:r>
              <a:rPr lang="ru-RU" dirty="0" err="1">
                <a:solidFill>
                  <a:srgbClr val="FF0000"/>
                </a:solidFill>
              </a:rPr>
              <a:t>Россети</a:t>
            </a:r>
            <a:r>
              <a:rPr lang="ru-RU" dirty="0">
                <a:solidFill>
                  <a:srgbClr val="FF0000"/>
                </a:solidFill>
              </a:rPr>
              <a:t>»  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1EEAA4E0-3498-4975-968A-121A4193216C}"/>
              </a:ext>
            </a:extLst>
          </p:cNvPr>
          <p:cNvSpPr/>
          <p:nvPr/>
        </p:nvSpPr>
        <p:spPr>
          <a:xfrm>
            <a:off x="7092280" y="4684137"/>
            <a:ext cx="720080" cy="61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7B9D7-A082-49CA-9C9E-F897E14D9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492" y="1083958"/>
            <a:ext cx="5773858" cy="4307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91EDBD-140B-459E-96BE-B523C4DC6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6" y="561518"/>
            <a:ext cx="3456384" cy="121140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8692C23D-6B8A-4EC4-BBE5-CD79F0BEDBA8}"/>
              </a:ext>
            </a:extLst>
          </p:cNvPr>
          <p:cNvSpPr txBox="1">
            <a:spLocks/>
          </p:cNvSpPr>
          <p:nvPr/>
        </p:nvSpPr>
        <p:spPr>
          <a:xfrm>
            <a:off x="571472" y="0"/>
            <a:ext cx="598172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Унификация = НЕТ ошибкам проектировщиков!</a:t>
            </a:r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1ED32DF-2325-4D50-969A-630882BF5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6" y="2019318"/>
            <a:ext cx="3528640" cy="2468838"/>
          </a:xfrm>
        </p:spPr>
        <p:txBody>
          <a:bodyPr>
            <a:normAutofit/>
          </a:bodyPr>
          <a:lstStyle/>
          <a:p>
            <a:pPr algn="l"/>
            <a:r>
              <a:rPr lang="ru-RU" sz="1400" b="1" i="0" dirty="0">
                <a:effectLst/>
                <a:latin typeface="verdana" panose="020B0604030504040204" pitchFamily="34" charset="0"/>
              </a:rPr>
              <a:t>ПРОЕКТИРОВЩИК НЕ знает аттестованную номенклатуру по опорам в ПАО </a:t>
            </a:r>
            <a:r>
              <a:rPr lang="ru-RU" sz="1400" b="1" i="0" dirty="0" err="1">
                <a:effectLst/>
                <a:latin typeface="verdana" panose="020B0604030504040204" pitchFamily="34" charset="0"/>
              </a:rPr>
              <a:t>Россети</a:t>
            </a:r>
            <a:r>
              <a:rPr lang="ru-RU" sz="1400" b="1" i="0" dirty="0">
                <a:effectLst/>
                <a:latin typeface="verdana" panose="020B0604030504040204" pitchFamily="34" charset="0"/>
              </a:rPr>
              <a:t>, отсюда возникает проблема с согласованием в Росавтодоре</a:t>
            </a:r>
            <a:br>
              <a:rPr lang="ru-RU" sz="1400" b="1" i="0" dirty="0">
                <a:effectLst/>
                <a:latin typeface="verdana" panose="020B0604030504040204" pitchFamily="34" charset="0"/>
              </a:rPr>
            </a:br>
            <a:br>
              <a:rPr lang="ru-RU" sz="1400" b="1" i="0" dirty="0">
                <a:effectLst/>
                <a:latin typeface="verdana" panose="020B0604030504040204" pitchFamily="34" charset="0"/>
              </a:rPr>
            </a:br>
            <a:r>
              <a:rPr lang="ru-RU" sz="1400" b="1" i="0" dirty="0">
                <a:effectLst/>
                <a:latin typeface="verdana" panose="020B0604030504040204" pitchFamily="34" charset="0"/>
              </a:rPr>
              <a:t>Пересечение ВЛ с автодорогой федерального значения. Горизонтальный габарит, </a:t>
            </a:r>
            <a:r>
              <a:rPr lang="ru-RU" sz="1400" b="1" dirty="0">
                <a:latin typeface="verdana" panose="020B0604030504040204" pitchFamily="34" charset="0"/>
              </a:rPr>
              <a:t>сос</a:t>
            </a:r>
            <a:r>
              <a:rPr lang="ru-RU" sz="1400" b="1" i="0" dirty="0">
                <a:effectLst/>
                <a:latin typeface="verdana" panose="020B0604030504040204" pitchFamily="34" charset="0"/>
              </a:rPr>
              <a:t>тояние от дороги?</a:t>
            </a:r>
            <a:endParaRPr lang="ru-RU" sz="1000" b="1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1E1C5EC-DBE1-489F-896E-1AA960843B24}"/>
              </a:ext>
            </a:extLst>
          </p:cNvPr>
          <p:cNvSpPr txBox="1">
            <a:spLocks/>
          </p:cNvSpPr>
          <p:nvPr/>
        </p:nvSpPr>
        <p:spPr>
          <a:xfrm>
            <a:off x="1403648" y="5849984"/>
            <a:ext cx="6480720" cy="5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Экономия на проектировании!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FFAF1A69-72D0-4074-83B7-3E0EB121217C}"/>
              </a:ext>
            </a:extLst>
          </p:cNvPr>
          <p:cNvSpPr/>
          <p:nvPr/>
        </p:nvSpPr>
        <p:spPr>
          <a:xfrm>
            <a:off x="1440046" y="4967241"/>
            <a:ext cx="720080" cy="61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8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8692C23D-6B8A-4EC4-BBE5-CD79F0BEDBA8}"/>
              </a:ext>
            </a:extLst>
          </p:cNvPr>
          <p:cNvSpPr txBox="1">
            <a:spLocks/>
          </p:cNvSpPr>
          <p:nvPr/>
        </p:nvSpPr>
        <p:spPr>
          <a:xfrm>
            <a:off x="564403" y="0"/>
            <a:ext cx="598172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Унификация = НЕТ ошибкам проектировщиков!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1E1C5EC-DBE1-489F-896E-1AA960843B24}"/>
              </a:ext>
            </a:extLst>
          </p:cNvPr>
          <p:cNvSpPr txBox="1">
            <a:spLocks/>
          </p:cNvSpPr>
          <p:nvPr/>
        </p:nvSpPr>
        <p:spPr>
          <a:xfrm>
            <a:off x="1403648" y="5849984"/>
            <a:ext cx="6480720" cy="5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Экономия на проектировании!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FFAF1A69-72D0-4074-83B7-3E0EB121217C}"/>
              </a:ext>
            </a:extLst>
          </p:cNvPr>
          <p:cNvSpPr/>
          <p:nvPr/>
        </p:nvSpPr>
        <p:spPr>
          <a:xfrm>
            <a:off x="3974996" y="5232913"/>
            <a:ext cx="720080" cy="61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E46C6-6A21-4F4B-BE88-6F7E6694D630}"/>
              </a:ext>
            </a:extLst>
          </p:cNvPr>
          <p:cNvSpPr txBox="1"/>
          <p:nvPr/>
        </p:nvSpPr>
        <p:spPr>
          <a:xfrm>
            <a:off x="228600" y="945484"/>
            <a:ext cx="8686800" cy="498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600" b="1" i="0" dirty="0">
                <a:effectLst/>
                <a:latin typeface="verdana" panose="020B0604030504040204" pitchFamily="34" charset="0"/>
              </a:rPr>
              <a:t>Банально это в 99% случаев выглядит так:</a:t>
            </a:r>
            <a:br>
              <a:rPr lang="ru-RU" sz="1600" b="1" i="0" dirty="0">
                <a:effectLst/>
                <a:latin typeface="verdana" panose="020B0604030504040204" pitchFamily="34" charset="0"/>
              </a:rPr>
            </a:br>
            <a:br>
              <a:rPr lang="ru-RU" sz="1600" b="1" i="0" dirty="0">
                <a:effectLst/>
                <a:latin typeface="verdana" panose="020B0604030504040204" pitchFamily="34" charset="0"/>
              </a:rPr>
            </a:br>
            <a:r>
              <a:rPr lang="ru-RU" sz="1600" b="1" i="0" dirty="0">
                <a:effectLst/>
                <a:latin typeface="verdana" panose="020B0604030504040204" pitchFamily="34" charset="0"/>
              </a:rPr>
              <a:t>«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Мы сейчас пытаемся согласовать проход ВЛ через федеральную трассу, так вот тут возникла проблема в том, что у них придорожная полоса для дорог I и II категории - 75 метров, где они не разрешают ничего делать, так что мы будем уходить там в кабель, </a:t>
            </a:r>
            <a:r>
              <a:rPr lang="ru-RU" sz="1600" b="0" i="0" u="sng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так как таких больших пролетов на 15 </a:t>
            </a:r>
            <a:r>
              <a:rPr lang="ru-RU" sz="1600" b="0" i="0" u="sng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кВ</a:t>
            </a:r>
            <a:r>
              <a:rPr lang="ru-RU" sz="1600" b="0" i="0" u="sng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нет.»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«Была попытка согласовать в </a:t>
            </a:r>
            <a:r>
              <a:rPr lang="ru-RU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СевЗапУпрАвтодоре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переход через федеральную трассу. Неделю назад получили ответ - см. приказ Минтранса №4. На словах передали - согласуют опору, если она будет стоять в 50м от красной линии (75м + 50м = 125м). Таких пролётов просто нет на 15кВ. Поэтому, молча переделали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ТЗ»</a:t>
            </a:r>
            <a:br>
              <a:rPr lang="ru-RU" sz="11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28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635896" y="1428736"/>
            <a:ext cx="5222384" cy="3656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СКП или соглашение о компенсации потерь(затрат) </a:t>
            </a:r>
            <a:br>
              <a:rPr lang="ru-RU" sz="2400" dirty="0"/>
            </a:br>
            <a:br>
              <a:rPr lang="ru-RU" sz="2400" i="1" dirty="0"/>
            </a:br>
            <a:r>
              <a:rPr lang="ru-RU" sz="2400" dirty="0"/>
              <a:t>Это обязательное соглашение (договор) между ПАО </a:t>
            </a:r>
            <a:r>
              <a:rPr lang="ru-RU" sz="2400" dirty="0" err="1"/>
              <a:t>Россети</a:t>
            </a:r>
            <a:r>
              <a:rPr lang="ru-RU" sz="2400" dirty="0"/>
              <a:t> и заявителем претендующим на переустройство ЛЭП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Согласованный УНИФИЦИРОВАННЫЙ проект- это гарантия </a:t>
            </a:r>
            <a:br>
              <a:rPr lang="ru-RU" sz="2400" dirty="0"/>
            </a:br>
            <a:r>
              <a:rPr lang="ru-RU" sz="2400" dirty="0"/>
              <a:t>1. постановки переустроенного решения на баланс </a:t>
            </a:r>
            <a:br>
              <a:rPr lang="ru-RU" sz="2400" dirty="0"/>
            </a:br>
            <a:r>
              <a:rPr lang="ru-RU" sz="2400" dirty="0"/>
              <a:t>2. получения денег по СКП от ПАО «</a:t>
            </a:r>
            <a:r>
              <a:rPr lang="ru-RU" sz="2400" dirty="0" err="1"/>
              <a:t>Россети</a:t>
            </a:r>
            <a:r>
              <a:rPr lang="ru-RU" sz="2400" dirty="0"/>
              <a:t>» после переустройства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внешний, трава, знак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3A27F1BA-B93B-4D9E-AEB7-27AD2FD29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9" y="601202"/>
            <a:ext cx="3540396" cy="2361444"/>
          </a:xfrm>
          <a:prstGeom prst="rect">
            <a:avLst/>
          </a:prstGeom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EC48F52-CFB1-48DE-B6A7-8AA8ADFACC82}"/>
              </a:ext>
            </a:extLst>
          </p:cNvPr>
          <p:cNvSpPr txBox="1">
            <a:spLocks/>
          </p:cNvSpPr>
          <p:nvPr/>
        </p:nvSpPr>
        <p:spPr>
          <a:xfrm>
            <a:off x="571472" y="0"/>
            <a:ext cx="598172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FF0000"/>
                </a:solidFill>
              </a:rPr>
              <a:t>Гарантия постановки на баланс</a:t>
            </a:r>
          </a:p>
        </p:txBody>
      </p:sp>
      <p:pic>
        <p:nvPicPr>
          <p:cNvPr id="10" name="Объект 3" descr="Изображение выглядит как внешний, лодка, грузовик, вода&#10;&#10;Автоматически созданное описание">
            <a:extLst>
              <a:ext uri="{FF2B5EF4-FFF2-40B4-BE49-F238E27FC236}">
                <a16:creationId xmlns:a16="http://schemas.microsoft.com/office/drawing/2014/main" id="{A8EE994D-6EB4-48D4-BF5E-9F9E458FF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069179"/>
            <a:ext cx="2420903" cy="32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654032"/>
          </a:xfrm>
        </p:spPr>
        <p:txBody>
          <a:bodyPr>
            <a:normAutofit/>
          </a:bodyPr>
          <a:lstStyle/>
          <a:p>
            <a:r>
              <a:rPr lang="ru-RU" sz="3600" dirty="0"/>
              <a:t>В тренде: ТКР для ОТР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50F04-CBD6-41EB-A986-87115F21B60E}"/>
              </a:ext>
            </a:extLst>
          </p:cNvPr>
          <p:cNvSpPr txBox="1"/>
          <p:nvPr/>
        </p:nvSpPr>
        <p:spPr>
          <a:xfrm>
            <a:off x="467544" y="4104321"/>
            <a:ext cx="82981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Разработанный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AMAST PL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софт сформирует том ТКР КВЛ с возможностью выбора  решений (исходя из особенностей проекта), а также совместимое, качественное оборудование необходимое для КВЛ 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</a:rPr>
              <a:t>за один день и Согласованный с ПАО «</a:t>
            </a:r>
            <a:r>
              <a:rPr lang="ru-RU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Россети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</a:rPr>
              <a:t>»!</a:t>
            </a:r>
            <a:endParaRPr lang="ru-RU" sz="2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B0A4D2-E374-4534-A5A5-DF48F5FD7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20" y="780939"/>
            <a:ext cx="5292080" cy="30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654032"/>
          </a:xfrm>
        </p:spPr>
        <p:txBody>
          <a:bodyPr>
            <a:normAutofit/>
          </a:bodyPr>
          <a:lstStyle/>
          <a:p>
            <a:r>
              <a:rPr lang="ru-RU" sz="3600" dirty="0"/>
              <a:t>Предложения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50F04-CBD6-41EB-A986-87115F21B60E}"/>
              </a:ext>
            </a:extLst>
          </p:cNvPr>
          <p:cNvSpPr txBox="1"/>
          <p:nvPr/>
        </p:nvSpPr>
        <p:spPr>
          <a:xfrm>
            <a:off x="611560" y="968021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000" dirty="0">
                <a:solidFill>
                  <a:srgbClr val="000000"/>
                </a:solidFill>
              </a:rPr>
              <a:t>1. Пригласите для демонстрации технических и на практике примененных  решений!</a:t>
            </a:r>
          </a:p>
          <a:p>
            <a:pPr>
              <a:spcBef>
                <a:spcPts val="1200"/>
              </a:spcBef>
            </a:pPr>
            <a:r>
              <a:rPr lang="ru-RU" sz="3000" dirty="0">
                <a:solidFill>
                  <a:srgbClr val="000000"/>
                </a:solidFill>
              </a:rPr>
              <a:t>2. Реализация «пилота» на трассе М-12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FE8AAC-F065-4020-ACFD-89DD1809E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31050"/>
            <a:ext cx="5136232" cy="32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4686304" cy="654032"/>
          </a:xfrm>
        </p:spPr>
        <p:txBody>
          <a:bodyPr>
            <a:normAutofit fontScale="90000"/>
          </a:bodyPr>
          <a:lstStyle/>
          <a:p>
            <a:r>
              <a:rPr lang="en-US" dirty="0"/>
              <a:t>EP-</a:t>
            </a:r>
            <a:r>
              <a:rPr lang="ru-RU" dirty="0"/>
              <a:t>контракт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marL="0" indent="355600" algn="just">
              <a:spcBef>
                <a:spcPts val="1000"/>
              </a:spcBef>
              <a:buNone/>
            </a:pPr>
            <a:r>
              <a:rPr lang="en-US" sz="2800" dirty="0">
                <a:solidFill>
                  <a:srgbClr val="FF0000"/>
                </a:solidFill>
              </a:rPr>
              <a:t>AMAST PL </a:t>
            </a:r>
            <a:r>
              <a:rPr lang="ru-RU" sz="2800" dirty="0"/>
              <a:t>- компания, ориентированная строго под Ваши задачи, работающая по системе EP-контракта в сфере электроэнергетики </a:t>
            </a:r>
            <a:r>
              <a:rPr lang="ru-RU" sz="2800" u="sng" dirty="0"/>
              <a:t>для компаний, считающих деньги</a:t>
            </a:r>
            <a:r>
              <a:rPr lang="ru-RU" sz="2800" dirty="0"/>
              <a:t>.</a:t>
            </a:r>
          </a:p>
          <a:p>
            <a:pPr indent="15875">
              <a:spcBef>
                <a:spcPts val="1000"/>
              </a:spcBef>
              <a:buNone/>
            </a:pPr>
            <a:r>
              <a:rPr lang="ru-RU" sz="2800" dirty="0"/>
              <a:t>При исполнении EP-контракта </a:t>
            </a:r>
            <a:r>
              <a:rPr lang="en-US" sz="2800" dirty="0"/>
              <a:t>AMAST PL </a:t>
            </a:r>
            <a:r>
              <a:rPr lang="ru-RU" sz="2800" dirty="0"/>
              <a:t>выполняет:</a:t>
            </a:r>
          </a:p>
          <a:p>
            <a:pPr marL="0" indent="358775" algn="just">
              <a:spcBef>
                <a:spcPts val="1000"/>
              </a:spcBef>
              <a:buNone/>
            </a:pPr>
            <a:r>
              <a:rPr lang="en-US" sz="2800" dirty="0"/>
              <a:t>-</a:t>
            </a:r>
            <a:r>
              <a:rPr lang="ru-RU" sz="2800" dirty="0">
                <a:solidFill>
                  <a:schemeClr val="accent1"/>
                </a:solidFill>
              </a:rPr>
              <a:t>Инжиниринг (</a:t>
            </a:r>
            <a:r>
              <a:rPr lang="ru-RU" sz="2800" dirty="0" err="1">
                <a:solidFill>
                  <a:schemeClr val="accent1"/>
                </a:solidFill>
              </a:rPr>
              <a:t>engineering</a:t>
            </a:r>
            <a:r>
              <a:rPr lang="ru-RU" sz="2800" dirty="0">
                <a:solidFill>
                  <a:schemeClr val="accent1"/>
                </a:solidFill>
              </a:rPr>
              <a:t>)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/>
              <a:t>—</a:t>
            </a:r>
            <a:r>
              <a:rPr lang="en-US" sz="2800" dirty="0"/>
              <a:t> </a:t>
            </a:r>
            <a:r>
              <a:rPr lang="ru-RU" sz="2800" dirty="0"/>
              <a:t>проектные и согласовательные работы;</a:t>
            </a:r>
          </a:p>
          <a:p>
            <a:pPr marL="0" indent="358775" algn="just">
              <a:spcBef>
                <a:spcPts val="1000"/>
              </a:spcBef>
              <a:buNone/>
            </a:pPr>
            <a:r>
              <a:rPr lang="en-US" sz="2800" dirty="0"/>
              <a:t>-</a:t>
            </a:r>
            <a:r>
              <a:rPr lang="ru-RU" sz="2800" dirty="0">
                <a:solidFill>
                  <a:schemeClr val="accent1"/>
                </a:solidFill>
              </a:rPr>
              <a:t>Снабжение (</a:t>
            </a:r>
            <a:r>
              <a:rPr lang="ru-RU" sz="2800" dirty="0" err="1">
                <a:solidFill>
                  <a:schemeClr val="accent1"/>
                </a:solidFill>
              </a:rPr>
              <a:t>procurement</a:t>
            </a:r>
            <a:r>
              <a:rPr lang="ru-RU" sz="2800" dirty="0">
                <a:solidFill>
                  <a:schemeClr val="accent1"/>
                </a:solidFill>
              </a:rPr>
              <a:t>) </a:t>
            </a:r>
            <a:r>
              <a:rPr lang="ru-RU" sz="2800" dirty="0"/>
              <a:t>— производит выбор и закупку оборудования по своей лицензии для выполнения всего проекта, а также доставку до </a:t>
            </a:r>
            <a:r>
              <a:rPr lang="ru-RU" sz="2800" dirty="0" err="1"/>
              <a:t>приобъектного</a:t>
            </a:r>
            <a:r>
              <a:rPr lang="ru-RU" sz="2800" dirty="0"/>
              <a:t> склада и шеф-монтаж</a:t>
            </a:r>
            <a:r>
              <a:rPr lang="en-US" sz="2800" dirty="0"/>
              <a:t>.</a:t>
            </a:r>
            <a:endParaRPr lang="ru-RU" sz="2800" dirty="0"/>
          </a:p>
          <a:p>
            <a:pPr marL="0" indent="358775" algn="just">
              <a:spcBef>
                <a:spcPts val="100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Преимуществом </a:t>
            </a:r>
            <a:r>
              <a:rPr lang="ru-RU" sz="2800" dirty="0"/>
              <a:t>EP-контракта является </a:t>
            </a:r>
            <a:r>
              <a:rPr lang="ru-RU" sz="2800" dirty="0">
                <a:highlight>
                  <a:srgbClr val="FFFF00"/>
                </a:highlight>
              </a:rPr>
              <a:t>фиксирование цены контракта до начала всех работ.</a:t>
            </a:r>
          </a:p>
          <a:p>
            <a:pPr marL="0" indent="355600">
              <a:buNone/>
            </a:pPr>
            <a:endParaRPr lang="ru-RU" sz="2400" dirty="0"/>
          </a:p>
          <a:p>
            <a:pPr marL="0" indent="355600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0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сигн\исходники\top_колонтитул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4686304" cy="654032"/>
          </a:xfrm>
        </p:spPr>
        <p:txBody>
          <a:bodyPr>
            <a:normAutofit fontScale="90000"/>
          </a:bodyPr>
          <a:lstStyle/>
          <a:p>
            <a:r>
              <a:rPr lang="en-US" dirty="0"/>
              <a:t>    </a:t>
            </a:r>
            <a:r>
              <a:rPr lang="ru-RU" dirty="0"/>
              <a:t>Контакты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1124744"/>
            <a:ext cx="7355160" cy="566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Руководитель </a:t>
            </a:r>
            <a:r>
              <a:rPr lang="en-US" sz="2800" dirty="0"/>
              <a:t>AMAST PL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err="1"/>
              <a:t>Смазнов</a:t>
            </a:r>
            <a:r>
              <a:rPr lang="ru-RU" sz="2800" dirty="0"/>
              <a:t> Денис Николаевич</a:t>
            </a:r>
          </a:p>
          <a:p>
            <a:pPr marL="0" indent="0">
              <a:buNone/>
            </a:pPr>
            <a:r>
              <a:rPr lang="ru-RU" sz="2800" dirty="0"/>
              <a:t>Тел. +7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(931) 244-23-27 (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telegram,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whatsup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E-mail</a:t>
            </a:r>
            <a:r>
              <a:rPr lang="ru-RU" sz="2800" dirty="0"/>
              <a:t>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ds@amastpl.ru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2800" dirty="0"/>
          </a:p>
          <a:p>
            <a:endParaRPr lang="ru-RU" dirty="0"/>
          </a:p>
          <a:p>
            <a:pPr marL="0" indent="0">
              <a:buNone/>
            </a:pPr>
            <a:r>
              <a:rPr lang="ru-RU" sz="2800" dirty="0"/>
              <a:t>Коммерческий директор </a:t>
            </a:r>
            <a:r>
              <a:rPr lang="en-US" sz="2800" dirty="0"/>
              <a:t>AMAST PL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err="1"/>
              <a:t>Мингачев</a:t>
            </a:r>
            <a:r>
              <a:rPr lang="ru-RU" sz="2800" dirty="0"/>
              <a:t> Тимур </a:t>
            </a:r>
            <a:r>
              <a:rPr lang="ru-RU" sz="2800" dirty="0" err="1"/>
              <a:t>Рафикович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Тел. +7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(9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96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783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E-mail</a:t>
            </a:r>
            <a:r>
              <a:rPr lang="ru-RU" sz="2800" dirty="0"/>
              <a:t>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mt@amastpl.ru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746-F9A7-4835-833F-357DE7B1B41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30" name="Picture 6" descr="D:\десигн\исходники\botton_колонтитул_презентац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503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62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524</Words>
  <Application>Microsoft Office PowerPoint</Application>
  <PresentationFormat>Экран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verdana</vt:lpstr>
      <vt:lpstr>Тема Office</vt:lpstr>
      <vt:lpstr>AMAST POWER LINES  для автомагистрали М-12 ГК Автодор</vt:lpstr>
      <vt:lpstr>AMAST PL предлагает четыре согласованных с ПАО «Россети» унифицированных решения (ВЛ-APL и КЛ-APL) по пересечкам с автомобильными дорогами</vt:lpstr>
      <vt:lpstr>ПРОЕКТИРОВЩИК НЕ знает аттестованную номенклатуру по опорам в ПАО Россети, отсюда возникает проблема с согласованием в Росавтодоре  Пересечение ВЛ с автодорогой федерального значения. Горизонтальный габарит, состояние от дороги?</vt:lpstr>
      <vt:lpstr>Презентация PowerPoint</vt:lpstr>
      <vt:lpstr>СКП или соглашение о компенсации потерь(затрат)   Это обязательное соглашение (договор) между ПАО Россети и заявителем претендующим на переустройство ЛЭП  Согласованный УНИФИЦИРОВАННЫЙ проект- это гарантия  1. постановки переустроенного решения на баланс  2. получения денег по СКП от ПАО «Россети» после переустройства </vt:lpstr>
      <vt:lpstr>В тренде: ТКР для ОТР </vt:lpstr>
      <vt:lpstr>Предложения</vt:lpstr>
      <vt:lpstr>EP-контракт</vt:lpstr>
      <vt:lpstr>    Контакты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Гагарина Юлия</dc:creator>
  <cp:lastModifiedBy>Дмитрий Фролов</cp:lastModifiedBy>
  <cp:revision>165</cp:revision>
  <dcterms:created xsi:type="dcterms:W3CDTF">2015-06-03T16:37:12Z</dcterms:created>
  <dcterms:modified xsi:type="dcterms:W3CDTF">2021-02-18T11:39:10Z</dcterms:modified>
</cp:coreProperties>
</file>